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70" r:id="rId10"/>
    <p:sldId id="265" r:id="rId11"/>
    <p:sldId id="266" r:id="rId12"/>
    <p:sldId id="271" r:id="rId13"/>
    <p:sldId id="273" r:id="rId14"/>
    <p:sldId id="272" r:id="rId15"/>
    <p:sldId id="268" r:id="rId16"/>
    <p:sldId id="269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6"/>
    <p:restoredTop sz="75159"/>
  </p:normalViewPr>
  <p:slideViewPr>
    <p:cSldViewPr snapToGrid="0" snapToObjects="1">
      <p:cViewPr varScale="1">
        <p:scale>
          <a:sx n="80" d="100"/>
          <a:sy n="80" d="100"/>
        </p:scale>
        <p:origin x="10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326392-147B-6547-A911-347B4B3E6C46}" type="datetimeFigureOut">
              <a:rPr lang="en-US" smtClean="0"/>
              <a:t>6/7/17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685F8A-71F8-8246-BFA8-31E5D4BF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683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说明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v*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是本结点新的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PageRank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值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linkOut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fromNode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])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代表获取本结点所分享到的权重值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v[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fromNode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获取来源结点的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PageRank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值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685F8A-71F8-8246-BFA8-31E5D4BFAE8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7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738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714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7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40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57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32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449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51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656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534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38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A5437-EAB9-AB46-8C68-941EACAC1497}" type="datetimeFigureOut">
              <a:rPr lang="en-US" smtClean="0"/>
              <a:t>6/7/17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FAEBB-B8C1-EF43-AEE7-D9C447696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864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PageRank</a:t>
            </a:r>
            <a:r>
              <a:rPr lang="zh-CN" altLang="en-US" dirty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calculate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importance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nodes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PageRank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Basics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Taxation</a:t>
            </a:r>
            <a:endParaRPr lang="zh-CN" altLang="en-US" dirty="0" smtClean="0"/>
          </a:p>
          <a:p>
            <a:pPr lvl="1"/>
            <a:endParaRPr lang="zh-CN" altLang="en-US" dirty="0"/>
          </a:p>
          <a:p>
            <a:endParaRPr lang="zh-CN" altLang="en-US" dirty="0" smtClean="0"/>
          </a:p>
          <a:p>
            <a:r>
              <a:rPr lang="zh-CN" altLang="en-US" dirty="0" smtClean="0"/>
              <a:t>可视化</a:t>
            </a:r>
          </a:p>
          <a:p>
            <a:pPr lvl="1"/>
            <a:r>
              <a:rPr lang="en-US" altLang="zh-CN" dirty="0" smtClean="0"/>
              <a:t>D3.js</a:t>
            </a:r>
            <a:endParaRPr lang="zh-CN" altLang="en-US" dirty="0" smtClean="0"/>
          </a:p>
          <a:p>
            <a:pPr lvl="1"/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4294967295"/>
          </p:nvPr>
        </p:nvSpPr>
        <p:spPr>
          <a:xfrm>
            <a:off x="7010400" y="1822450"/>
            <a:ext cx="5181600" cy="4351338"/>
          </a:xfrm>
        </p:spPr>
        <p:txBody>
          <a:bodyPr/>
          <a:lstStyle/>
          <a:p>
            <a:r>
              <a:rPr lang="en-US" altLang="zh-CN" dirty="0" smtClean="0"/>
              <a:t>Calculation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big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时间开销分析</a:t>
            </a:r>
          </a:p>
          <a:p>
            <a:pPr lvl="1"/>
            <a:r>
              <a:rPr lang="zh-CN" altLang="en-US" dirty="0" smtClean="0"/>
              <a:t>空间开销分析</a:t>
            </a:r>
          </a:p>
          <a:p>
            <a:pPr lvl="1"/>
            <a:r>
              <a:rPr lang="zh-CN" altLang="en-US" dirty="0" smtClean="0"/>
              <a:t>空间优化</a:t>
            </a:r>
            <a:r>
              <a:rPr lang="en-US" altLang="zh-CN" dirty="0" smtClean="0"/>
              <a:t>(</a:t>
            </a:r>
            <a:r>
              <a:rPr lang="zh-CN" altLang="en-US" dirty="0" smtClean="0"/>
              <a:t>邻接链表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时间优化</a:t>
            </a:r>
            <a:r>
              <a:rPr lang="en-US" altLang="zh-CN" dirty="0" smtClean="0"/>
              <a:t>(</a:t>
            </a:r>
            <a:r>
              <a:rPr lang="zh-CN" altLang="en-US" dirty="0" smtClean="0"/>
              <a:t>重写矩阵乘法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PyPy(JIT</a:t>
            </a:r>
            <a:r>
              <a:rPr lang="zh-CN" altLang="en-US" dirty="0" smtClean="0"/>
              <a:t>技术</a:t>
            </a:r>
            <a:r>
              <a:rPr lang="en-US" altLang="zh-CN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82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时间优化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由此</a:t>
            </a:r>
            <a:r>
              <a:rPr lang="en-US" dirty="0"/>
              <a:t>, </a:t>
            </a:r>
            <a:r>
              <a:rPr lang="zh-CN" altLang="en-US" dirty="0"/>
              <a:t>我们的时间开销变成了</a:t>
            </a:r>
            <a:r>
              <a:rPr lang="en-US" dirty="0"/>
              <a:t>O(V + E), </a:t>
            </a:r>
            <a:r>
              <a:rPr lang="zh-CN" altLang="en-US" dirty="0"/>
              <a:t>在稀疏图中</a:t>
            </a:r>
            <a:r>
              <a:rPr lang="en-US" dirty="0"/>
              <a:t>, </a:t>
            </a:r>
            <a:r>
              <a:rPr lang="zh-CN" altLang="en-US" dirty="0"/>
              <a:t>这样的时间开销远比</a:t>
            </a:r>
            <a:r>
              <a:rPr lang="en-US" dirty="0"/>
              <a:t>O(V^2)</a:t>
            </a:r>
            <a:r>
              <a:rPr lang="zh-CN" altLang="en-US" dirty="0"/>
              <a:t>小</a:t>
            </a:r>
            <a:r>
              <a:rPr lang="en-US" dirty="0"/>
              <a:t>.</a:t>
            </a:r>
            <a:endParaRPr lang="zh-CN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57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PyPy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但是这样还不够</a:t>
            </a:r>
            <a:r>
              <a:rPr lang="mr-IN" altLang="zh-CN" dirty="0" smtClean="0"/>
              <a:t>…</a:t>
            </a:r>
            <a:r>
              <a:rPr lang="en-US" altLang="zh-CN" dirty="0" smtClean="0"/>
              <a:t>.Python</a:t>
            </a:r>
            <a:r>
              <a:rPr lang="zh-CN" altLang="en-US" dirty="0" smtClean="0"/>
              <a:t>太慢了</a:t>
            </a:r>
            <a:r>
              <a:rPr lang="mr-IN" altLang="zh-CN" dirty="0" smtClean="0"/>
              <a:t>…</a:t>
            </a:r>
            <a:r>
              <a:rPr lang="en-US" altLang="zh-CN" dirty="0" smtClean="0"/>
              <a:t>.</a:t>
            </a:r>
            <a:endParaRPr lang="zh-CN" altLang="en-US" dirty="0"/>
          </a:p>
          <a:p>
            <a:r>
              <a:rPr lang="zh-CN" altLang="en-US" dirty="0" smtClean="0"/>
              <a:t>我们先尝试了</a:t>
            </a:r>
            <a:r>
              <a:rPr lang="en-US" altLang="zh-CN" dirty="0" err="1" smtClean="0"/>
              <a:t>Cython</a:t>
            </a:r>
            <a:r>
              <a:rPr lang="en-US" altLang="zh-CN" dirty="0" smtClean="0"/>
              <a:t>,</a:t>
            </a:r>
            <a:r>
              <a:rPr lang="zh-CN" altLang="en-US" dirty="0" smtClean="0"/>
              <a:t> 因为据说它能使用</a:t>
            </a:r>
            <a:r>
              <a:rPr lang="en-US" altLang="zh-CN" dirty="0" smtClean="0"/>
              <a:t>C</a:t>
            </a:r>
            <a:r>
              <a:rPr lang="zh-CN" altLang="en-US" dirty="0" smtClean="0"/>
              <a:t>语言的特性</a:t>
            </a:r>
          </a:p>
          <a:p>
            <a:r>
              <a:rPr lang="zh-CN" altLang="en-US" dirty="0" smtClean="0"/>
              <a:t>然而</a:t>
            </a:r>
            <a:r>
              <a:rPr lang="mr-IN" altLang="zh-CN" dirty="0" smtClean="0"/>
              <a:t>…</a:t>
            </a:r>
            <a:r>
              <a:rPr lang="zh-CN" altLang="en-US" dirty="0" smtClean="0"/>
              <a:t>坑太多</a:t>
            </a:r>
            <a:r>
              <a:rPr lang="mr-IN" altLang="zh-CN" dirty="0" smtClean="0"/>
              <a:t>…</a:t>
            </a:r>
            <a:endParaRPr lang="zh-CN" altLang="en-US" dirty="0"/>
          </a:p>
          <a:p>
            <a:r>
              <a:rPr lang="en-US" altLang="zh-CN" dirty="0" smtClean="0"/>
              <a:t>PyPy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Just-In-Time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executor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编译热点代码为</a:t>
            </a:r>
            <a:r>
              <a:rPr lang="en-US" altLang="zh-CN" dirty="0" smtClean="0"/>
              <a:t>assembly</a:t>
            </a:r>
            <a:r>
              <a:rPr lang="zh-CN" altLang="en-US" dirty="0" smtClean="0"/>
              <a:t> </a:t>
            </a:r>
            <a:r>
              <a:rPr lang="en-US" altLang="zh-CN" dirty="0" smtClean="0"/>
              <a:t>code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zh-CN" altLang="en-US" dirty="0" smtClean="0"/>
              <a:t>类似</a:t>
            </a:r>
            <a:r>
              <a:rPr lang="en-US" altLang="zh-CN" dirty="0" smtClean="0"/>
              <a:t>Hotspot</a:t>
            </a:r>
            <a:r>
              <a:rPr lang="zh-CN" altLang="en-US" dirty="0" smtClean="0"/>
              <a:t> </a:t>
            </a:r>
            <a:r>
              <a:rPr lang="en-US" altLang="zh-CN" dirty="0" smtClean="0"/>
              <a:t>JVM)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直接基于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代码</a:t>
            </a:r>
            <a:r>
              <a:rPr lang="en-US" altLang="zh-CN" dirty="0" smtClean="0"/>
              <a:t>,</a:t>
            </a:r>
            <a:r>
              <a:rPr lang="zh-CN" altLang="en-US" dirty="0" smtClean="0"/>
              <a:t> 没有额外的工作</a:t>
            </a:r>
          </a:p>
          <a:p>
            <a:pPr lvl="1"/>
            <a:r>
              <a:rPr lang="zh-CN" altLang="en-US" dirty="0" smtClean="0"/>
              <a:t>需要使用</a:t>
            </a:r>
            <a:r>
              <a:rPr lang="en-US" altLang="zh-CN" dirty="0" err="1" smtClean="0"/>
              <a:t>PyPy</a:t>
            </a:r>
            <a:r>
              <a:rPr lang="zh-CN" altLang="en-US" dirty="0" smtClean="0"/>
              <a:t>专用的</a:t>
            </a:r>
            <a:r>
              <a:rPr lang="en-US" altLang="zh-CN" dirty="0" smtClean="0"/>
              <a:t>pip</a:t>
            </a:r>
            <a:r>
              <a:rPr lang="zh-CN" altLang="en-US" dirty="0" smtClean="0"/>
              <a:t>安装依赖库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numpy</a:t>
            </a:r>
            <a:r>
              <a:rPr lang="zh-CN" altLang="en-US" dirty="0" smtClean="0"/>
              <a:t>等</a:t>
            </a:r>
            <a:r>
              <a:rPr lang="en-US" altLang="zh-CN" dirty="0" smtClean="0"/>
              <a:t>)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9278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几个大坑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Python3.5</a:t>
            </a:r>
            <a:r>
              <a:rPr lang="zh-CN" altLang="en-US" dirty="0" smtClean="0"/>
              <a:t> </a:t>
            </a:r>
            <a:r>
              <a:rPr lang="zh-CN" altLang="en-US" dirty="0" smtClean="0">
                <a:sym typeface="Wingdings"/>
              </a:rPr>
              <a:t> </a:t>
            </a:r>
            <a:r>
              <a:rPr lang="en-US" altLang="zh-CN" dirty="0" smtClean="0">
                <a:sym typeface="Wingdings"/>
              </a:rPr>
              <a:t>python2.7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(</a:t>
            </a:r>
            <a:r>
              <a:rPr lang="en-US" altLang="zh-CN" dirty="0" err="1" smtClean="0">
                <a:sym typeface="Wingdings"/>
              </a:rPr>
              <a:t>PyPy</a:t>
            </a:r>
            <a:r>
              <a:rPr lang="zh-CN" altLang="en-US" dirty="0" smtClean="0">
                <a:sym typeface="Wingdings"/>
              </a:rPr>
              <a:t>目前稳定版本</a:t>
            </a:r>
            <a:r>
              <a:rPr lang="en-US" altLang="zh-CN" dirty="0" smtClean="0">
                <a:sym typeface="Wingdings"/>
              </a:rPr>
              <a:t>)</a:t>
            </a:r>
            <a:endParaRPr lang="zh-CN" altLang="en-US" dirty="0" smtClean="0">
              <a:sym typeface="Wingdings"/>
            </a:endParaRPr>
          </a:p>
          <a:p>
            <a:r>
              <a:rPr lang="zh-CN" altLang="en-US" dirty="0" smtClean="0"/>
              <a:t>判断每个结点是否有入度</a:t>
            </a:r>
            <a:r>
              <a:rPr lang="en-US" altLang="zh-CN" dirty="0" smtClean="0"/>
              <a:t>,</a:t>
            </a:r>
            <a:r>
              <a:rPr lang="zh-CN" altLang="en-US" dirty="0" smtClean="0"/>
              <a:t> 否则报</a:t>
            </a:r>
            <a:r>
              <a:rPr lang="en-US" altLang="zh-CN" dirty="0" smtClean="0"/>
              <a:t>key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found</a:t>
            </a:r>
            <a:r>
              <a:rPr lang="zh-CN" altLang="en-US" dirty="0" smtClean="0"/>
              <a:t> </a:t>
            </a:r>
            <a:r>
              <a:rPr lang="en-US" altLang="zh-CN" dirty="0" smtClean="0"/>
              <a:t>error</a:t>
            </a:r>
            <a:endParaRPr lang="zh-CN" altLang="en-US" dirty="0" smtClean="0"/>
          </a:p>
          <a:p>
            <a:r>
              <a:rPr lang="zh-CN" altLang="en-US" dirty="0" smtClean="0"/>
              <a:t>可视化的部分</a:t>
            </a:r>
          </a:p>
          <a:p>
            <a:r>
              <a:rPr lang="en-US" altLang="zh-CN" dirty="0" smtClean="0"/>
              <a:t>Other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weird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things</a:t>
            </a:r>
            <a:r>
              <a:rPr lang="mr-IN" altLang="zh-C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512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计算结果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170525: </a:t>
            </a:r>
            <a:r>
              <a:rPr lang="zh-CN" altLang="en-US" dirty="0"/>
              <a:t>使用双层字典作为存储方式</a:t>
            </a:r>
            <a:r>
              <a:rPr lang="en-US" altLang="zh-CN" dirty="0"/>
              <a:t>, </a:t>
            </a:r>
            <a:r>
              <a:rPr lang="zh-CN" altLang="en-US" dirty="0"/>
              <a:t>消耗时间</a:t>
            </a:r>
            <a:r>
              <a:rPr lang="en-US" altLang="zh-CN" dirty="0"/>
              <a:t>280s</a:t>
            </a:r>
            <a:r>
              <a:rPr lang="zh-CN" altLang="en-US" dirty="0"/>
              <a:t>左右</a:t>
            </a:r>
            <a:r>
              <a:rPr lang="en-US" altLang="zh-CN" dirty="0" smtClean="0"/>
              <a:t>;</a:t>
            </a:r>
            <a:endParaRPr lang="zh-CN" altLang="en-US" dirty="0" smtClean="0"/>
          </a:p>
          <a:p>
            <a:r>
              <a:rPr lang="en-US" altLang="zh-CN" dirty="0" smtClean="0"/>
              <a:t>170526</a:t>
            </a:r>
            <a:r>
              <a:rPr lang="en-US" altLang="zh-CN" dirty="0"/>
              <a:t>: </a:t>
            </a:r>
            <a:r>
              <a:rPr lang="zh-CN" altLang="en-US" dirty="0"/>
              <a:t>减少字典层数</a:t>
            </a:r>
            <a:r>
              <a:rPr lang="en-US" altLang="zh-CN" dirty="0"/>
              <a:t>, </a:t>
            </a:r>
            <a:r>
              <a:rPr lang="zh-CN" altLang="en-US" dirty="0"/>
              <a:t>在小数据集测试成功</a:t>
            </a:r>
            <a:r>
              <a:rPr lang="en-US" altLang="zh-CN" dirty="0"/>
              <a:t>, 114s, </a:t>
            </a:r>
            <a:r>
              <a:rPr lang="zh-CN" altLang="en-US" dirty="0"/>
              <a:t>对比之下</a:t>
            </a:r>
            <a:r>
              <a:rPr lang="en-US" altLang="zh-CN" dirty="0" err="1"/>
              <a:t>networkx</a:t>
            </a:r>
            <a:r>
              <a:rPr lang="zh-CN" altLang="en-US" dirty="0"/>
              <a:t>的实现是</a:t>
            </a:r>
            <a:r>
              <a:rPr lang="en-US" altLang="zh-CN" dirty="0"/>
              <a:t>48s (</a:t>
            </a:r>
            <a:r>
              <a:rPr lang="en-US" altLang="zh-CN" dirty="0" err="1"/>
              <a:t>Macbook</a:t>
            </a:r>
            <a:r>
              <a:rPr lang="en-US" altLang="zh-CN" dirty="0"/>
              <a:t> Pro 8G i5</a:t>
            </a:r>
            <a:r>
              <a:rPr lang="en-US" altLang="zh-CN" dirty="0" smtClean="0"/>
              <a:t>);</a:t>
            </a:r>
            <a:endParaRPr lang="zh-CN" altLang="en-US" dirty="0" smtClean="0"/>
          </a:p>
          <a:p>
            <a:r>
              <a:rPr lang="en-US" altLang="zh-CN" dirty="0" smtClean="0"/>
              <a:t>170526 </a:t>
            </a:r>
            <a:r>
              <a:rPr lang="en-US" altLang="zh-CN" dirty="0"/>
              <a:t>22:46: </a:t>
            </a:r>
            <a:r>
              <a:rPr lang="zh-CN" altLang="en-US" dirty="0"/>
              <a:t>使用了</a:t>
            </a:r>
            <a:r>
              <a:rPr lang="en-US" altLang="zh-CN" dirty="0" err="1"/>
              <a:t>pypy</a:t>
            </a:r>
            <a:r>
              <a:rPr lang="en-US" altLang="zh-CN" dirty="0"/>
              <a:t> JIT</a:t>
            </a:r>
            <a:r>
              <a:rPr lang="zh-CN" altLang="en-US" dirty="0"/>
              <a:t>以后</a:t>
            </a:r>
            <a:r>
              <a:rPr lang="en-US" altLang="zh-CN" dirty="0"/>
              <a:t>, </a:t>
            </a:r>
            <a:r>
              <a:rPr lang="zh-CN" altLang="en-US" dirty="0"/>
              <a:t>时间下降到</a:t>
            </a:r>
            <a:r>
              <a:rPr lang="en-US" altLang="zh-CN" dirty="0"/>
              <a:t>19.15</a:t>
            </a:r>
            <a:r>
              <a:rPr lang="zh-CN" altLang="en-US" dirty="0"/>
              <a:t>秒</a:t>
            </a:r>
            <a:r>
              <a:rPr lang="en-US" altLang="zh-CN" dirty="0" smtClean="0"/>
              <a:t>;</a:t>
            </a:r>
            <a:endParaRPr lang="zh-CN" altLang="en-US" dirty="0" smtClean="0"/>
          </a:p>
          <a:p>
            <a:r>
              <a:rPr lang="en-US" altLang="zh-CN" dirty="0" smtClean="0"/>
              <a:t>170606 </a:t>
            </a:r>
            <a:r>
              <a:rPr lang="en-US" altLang="zh-CN" dirty="0"/>
              <a:t>23:44: </a:t>
            </a:r>
            <a:r>
              <a:rPr lang="zh-CN" altLang="en-US" dirty="0"/>
              <a:t>使用了</a:t>
            </a:r>
            <a:r>
              <a:rPr lang="en-US" altLang="zh-CN" dirty="0" err="1"/>
              <a:t>pypy</a:t>
            </a:r>
            <a:r>
              <a:rPr lang="en-US" altLang="zh-CN" dirty="0"/>
              <a:t> JIT, </a:t>
            </a:r>
            <a:r>
              <a:rPr lang="zh-CN" altLang="en-US" dirty="0"/>
              <a:t>大数据集在</a:t>
            </a:r>
            <a:r>
              <a:rPr lang="en-US" altLang="zh-CN" dirty="0"/>
              <a:t>27880s = 7.74h</a:t>
            </a:r>
            <a:r>
              <a:rPr lang="zh-CN" altLang="en-US" dirty="0"/>
              <a:t>完成</a:t>
            </a:r>
            <a:r>
              <a:rPr lang="en-US" altLang="zh-CN" dirty="0"/>
              <a:t>, </a:t>
            </a:r>
            <a:r>
              <a:rPr lang="zh-CN" altLang="en-US" dirty="0"/>
              <a:t>使用</a:t>
            </a:r>
            <a:r>
              <a:rPr lang="en-US" altLang="zh-CN" dirty="0"/>
              <a:t>63</a:t>
            </a:r>
            <a:r>
              <a:rPr lang="zh-CN" altLang="en-US" dirty="0"/>
              <a:t>轮乘法</a:t>
            </a:r>
            <a:r>
              <a:rPr lang="en-US" altLang="zh-CN" dirty="0"/>
              <a:t>, </a:t>
            </a:r>
            <a:r>
              <a:rPr lang="zh-CN" altLang="en-US" dirty="0"/>
              <a:t>其中半个小时能完成</a:t>
            </a:r>
            <a:r>
              <a:rPr lang="en-US" altLang="zh-CN" dirty="0"/>
              <a:t>40</a:t>
            </a:r>
            <a:r>
              <a:rPr lang="zh-CN" altLang="en-US" dirty="0"/>
              <a:t>轮乘法</a:t>
            </a:r>
            <a:r>
              <a:rPr lang="en-US" altLang="zh-CN" dirty="0"/>
              <a:t>. </a:t>
            </a:r>
            <a:endParaRPr lang="zh-CN" altLang="en-US" dirty="0" smtClean="0"/>
          </a:p>
          <a:p>
            <a:r>
              <a:rPr lang="zh-CN" altLang="en-US" dirty="0" smtClean="0"/>
              <a:t>因此</a:t>
            </a:r>
            <a:r>
              <a:rPr lang="zh-CN" altLang="en-US" dirty="0"/>
              <a:t>估计真实时间是一个多</a:t>
            </a:r>
            <a:r>
              <a:rPr lang="zh-CN" altLang="en-US" dirty="0" smtClean="0"/>
              <a:t>小时</a:t>
            </a:r>
            <a:r>
              <a:rPr lang="en-US" altLang="zh-CN" dirty="0" smtClean="0"/>
              <a:t>,</a:t>
            </a:r>
            <a:r>
              <a:rPr lang="zh-CN" altLang="en-US" dirty="0" smtClean="0"/>
              <a:t> 这是因为之前</a:t>
            </a:r>
            <a:r>
              <a:rPr lang="zh-CN" altLang="en-US" dirty="0"/>
              <a:t>发现有计算</a:t>
            </a:r>
            <a:r>
              <a:rPr lang="zh-CN" altLang="en-US" dirty="0" smtClean="0"/>
              <a:t>停滞</a:t>
            </a:r>
            <a:r>
              <a:rPr lang="en-US" altLang="zh-CN" dirty="0" smtClean="0"/>
              <a:t>(</a:t>
            </a:r>
            <a:r>
              <a:rPr lang="zh-CN" altLang="en-US" dirty="0" smtClean="0"/>
              <a:t>动一下鼠标后恢复</a:t>
            </a:r>
            <a:r>
              <a:rPr lang="en-US" altLang="zh-CN" dirty="0" smtClean="0"/>
              <a:t>)</a:t>
            </a:r>
            <a:r>
              <a:rPr lang="zh-CN" altLang="en-US" dirty="0" smtClean="0"/>
              <a:t>的</a:t>
            </a:r>
            <a:r>
              <a:rPr lang="zh-CN" altLang="en-US" dirty="0"/>
              <a:t>现象</a:t>
            </a:r>
            <a:r>
              <a:rPr lang="en-US" altLang="zh-CN" dirty="0"/>
              <a:t>, </a:t>
            </a:r>
            <a:r>
              <a:rPr lang="zh-CN" altLang="en-US" dirty="0"/>
              <a:t>可能是由于</a:t>
            </a:r>
            <a:r>
              <a:rPr lang="en-US" altLang="zh-CN" dirty="0" err="1"/>
              <a:t>macOS</a:t>
            </a:r>
            <a:r>
              <a:rPr lang="zh-CN" altLang="en-US" dirty="0"/>
              <a:t>的省电机制造成</a:t>
            </a:r>
            <a:r>
              <a:rPr lang="en-US" altLang="zh-C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936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计算结果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17972"/>
            <a:ext cx="8293767" cy="520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72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可视化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D3.js</a:t>
            </a:r>
            <a:endParaRPr lang="zh-CN" altLang="en-US" dirty="0" smtClean="0"/>
          </a:p>
          <a:p>
            <a:r>
              <a:rPr lang="zh-CN" altLang="en-US" dirty="0" smtClean="0"/>
              <a:t>存在的问题</a:t>
            </a:r>
            <a:r>
              <a:rPr lang="en-US" altLang="zh-CN" dirty="0" smtClean="0"/>
              <a:t>:</a:t>
            </a:r>
            <a:r>
              <a:rPr lang="zh-CN" altLang="en-US" dirty="0" smtClean="0"/>
              <a:t> 结点数目过多</a:t>
            </a:r>
            <a:r>
              <a:rPr lang="en-US" altLang="zh-CN" dirty="0" smtClean="0"/>
              <a:t>,</a:t>
            </a:r>
            <a:r>
              <a:rPr lang="zh-CN" altLang="en-US" dirty="0" smtClean="0"/>
              <a:t> 图形无法合理展示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3849"/>
            <a:ext cx="8724900" cy="665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78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备注</a:t>
            </a:r>
            <a:r>
              <a:rPr lang="en-US" dirty="0"/>
              <a:t>: </a:t>
            </a:r>
            <a:r>
              <a:rPr lang="zh-CN" altLang="en-US" dirty="0"/>
              <a:t>项目代码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imcheney</a:t>
            </a:r>
            <a:r>
              <a:rPr lang="en-US" dirty="0"/>
              <a:t>/</a:t>
            </a:r>
            <a:r>
              <a:rPr lang="en-US" dirty="0" err="1"/>
              <a:t>NetworkMining</a:t>
            </a:r>
            <a:r>
              <a:rPr lang="en-US" dirty="0"/>
              <a:t>/blob/master/core/</a:t>
            </a:r>
            <a:r>
              <a:rPr lang="en-US" dirty="0" err="1"/>
              <a:t>MyPageRank.py</a:t>
            </a:r>
            <a:endParaRPr lang="zh-CN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618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Basics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一个网页的重要性和价值</a:t>
            </a:r>
            <a:r>
              <a:rPr lang="en-US" altLang="zh-CN" dirty="0" smtClean="0"/>
              <a:t>, </a:t>
            </a:r>
            <a:r>
              <a:rPr lang="zh-CN" altLang="en-US" dirty="0" smtClean="0"/>
              <a:t>应该由其他网页对它的评价决定</a:t>
            </a:r>
            <a:r>
              <a:rPr lang="en-US" altLang="zh-CN" dirty="0" smtClean="0"/>
              <a:t>, </a:t>
            </a:r>
            <a:r>
              <a:rPr lang="zh-CN" altLang="en-US" dirty="0" smtClean="0"/>
              <a:t>而不是由网页自身所含有的信息来决定</a:t>
            </a:r>
            <a:r>
              <a:rPr lang="en-US" altLang="zh-CN" dirty="0" smtClean="0"/>
              <a:t>. </a:t>
            </a:r>
            <a:br>
              <a:rPr lang="en-US" altLang="zh-CN" dirty="0" smtClean="0"/>
            </a:br>
            <a:endParaRPr lang="zh-CN" altLang="en-US" dirty="0" smtClean="0"/>
          </a:p>
          <a:p>
            <a:r>
              <a:rPr lang="zh-CN" altLang="en-US" dirty="0" smtClean="0"/>
              <a:t>多轮迭代直到收敛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88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 = (1/4, 1/4, 1/4, 1/4)'</a:t>
            </a:r>
            <a:endParaRPr lang="zh-CN" altLang="en-US" dirty="0" smtClean="0"/>
          </a:p>
          <a:p>
            <a:endParaRPr lang="zh-CN" altLang="en-US" dirty="0" smtClean="0"/>
          </a:p>
          <a:p>
            <a:r>
              <a:rPr lang="en-US" dirty="0" smtClean="0"/>
              <a:t>v</a:t>
            </a:r>
            <a:r>
              <a:rPr lang="en-US" dirty="0"/>
              <a:t>* = M • </a:t>
            </a:r>
            <a:r>
              <a:rPr lang="en-US" dirty="0" smtClean="0"/>
              <a:t>v</a:t>
            </a:r>
            <a:endParaRPr lang="zh-CN" altLang="en-US" dirty="0" smtClean="0"/>
          </a:p>
          <a:p>
            <a:endParaRPr lang="zh-CN" altLang="en-US" dirty="0" smtClean="0"/>
          </a:p>
          <a:p>
            <a:r>
              <a:rPr lang="zh-CN" altLang="en-US" dirty="0" smtClean="0"/>
              <a:t>在一轮更新页面</a:t>
            </a:r>
            <a:r>
              <a:rPr lang="en-US" altLang="zh-CN" dirty="0" smtClean="0"/>
              <a:t>PageRank</a:t>
            </a:r>
            <a:r>
              <a:rPr lang="zh-CN" altLang="en-US" dirty="0" smtClean="0"/>
              <a:t>得分的计算中，每个页面将其当前的</a:t>
            </a:r>
            <a:r>
              <a:rPr lang="en-US" altLang="zh-CN" dirty="0" smtClean="0"/>
              <a:t>PageRank</a:t>
            </a:r>
            <a:r>
              <a:rPr lang="zh-CN" altLang="en-US" dirty="0" smtClean="0"/>
              <a:t>值平均分配到本页面包含的出链上，这样每个链接即获得了相应的得分。而每个页面将所有指向本页面的入链所传入的得分求和，即可得到新的</a:t>
            </a:r>
            <a:r>
              <a:rPr lang="en-US" altLang="zh-CN" dirty="0" smtClean="0"/>
              <a:t>PageRank</a:t>
            </a:r>
            <a:r>
              <a:rPr lang="zh-CN" altLang="en-US" dirty="0" smtClean="0"/>
              <a:t>得分。当每个页面都获得了更新后的</a:t>
            </a:r>
            <a:r>
              <a:rPr lang="en-US" altLang="zh-CN" dirty="0" smtClean="0"/>
              <a:t>PageRank</a:t>
            </a:r>
            <a:r>
              <a:rPr lang="zh-CN" altLang="en-US" dirty="0" smtClean="0"/>
              <a:t>值，就完成了一轮</a:t>
            </a:r>
            <a:r>
              <a:rPr lang="en-US" altLang="zh-CN" dirty="0" smtClean="0"/>
              <a:t>PageRank</a:t>
            </a:r>
            <a:r>
              <a:rPr lang="zh-CN" altLang="en-US" dirty="0" smtClean="0"/>
              <a:t>计算。 </a:t>
            </a: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5207000" y="1690688"/>
            <a:ext cx="5054917" cy="200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131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Taxation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解决流量旋涡</a:t>
            </a:r>
            <a:r>
              <a:rPr lang="en-US" altLang="zh-CN" dirty="0" smtClean="0"/>
              <a:t>(</a:t>
            </a:r>
            <a:r>
              <a:rPr lang="zh-CN" altLang="en-US" dirty="0" smtClean="0"/>
              <a:t>终止点</a:t>
            </a:r>
            <a:r>
              <a:rPr lang="en-US" altLang="zh-CN" dirty="0" smtClean="0"/>
              <a:t>)</a:t>
            </a:r>
            <a:r>
              <a:rPr lang="zh-CN" altLang="en-US" dirty="0" smtClean="0"/>
              <a:t>问题</a:t>
            </a:r>
          </a:p>
          <a:p>
            <a:r>
              <a:rPr lang="zh-CN" altLang="en-US" dirty="0" smtClean="0"/>
              <a:t>我们使用一个叫抽税法</a:t>
            </a:r>
            <a:r>
              <a:rPr lang="en-US" altLang="zh-CN" dirty="0" smtClean="0"/>
              <a:t>(taxation) </a:t>
            </a:r>
            <a:r>
              <a:rPr lang="zh-CN" altLang="en-US" dirty="0" smtClean="0"/>
              <a:t>的技巧来改进</a:t>
            </a:r>
            <a:r>
              <a:rPr lang="en-US" altLang="zh-CN" dirty="0" smtClean="0"/>
              <a:t>PageRank.</a:t>
            </a:r>
          </a:p>
          <a:p>
            <a:r>
              <a:rPr lang="mr-IN" dirty="0" err="1" smtClean="0"/>
              <a:t>v</a:t>
            </a:r>
            <a:r>
              <a:rPr lang="mr-IN" dirty="0" smtClean="0"/>
              <a:t>‘ = β</a:t>
            </a:r>
            <a:r>
              <a:rPr lang="mr-IN" dirty="0" err="1" smtClean="0"/>
              <a:t>Mv</a:t>
            </a:r>
            <a:r>
              <a:rPr lang="mr-IN" dirty="0" smtClean="0"/>
              <a:t> + (1-β)</a:t>
            </a:r>
            <a:r>
              <a:rPr lang="mr-IN" dirty="0" err="1" smtClean="0"/>
              <a:t>e</a:t>
            </a:r>
            <a:r>
              <a:rPr lang="mr-IN" dirty="0" smtClean="0"/>
              <a:t>/</a:t>
            </a:r>
            <a:r>
              <a:rPr lang="mr-IN" dirty="0" err="1" smtClean="0"/>
              <a:t>n</a:t>
            </a:r>
            <a:r>
              <a:rPr lang="mr-IN" dirty="0" smtClean="0"/>
              <a:t> </a:t>
            </a:r>
            <a:endParaRPr lang="zh-CN" altLang="en-US" dirty="0" smtClean="0"/>
          </a:p>
          <a:p>
            <a:pPr lvl="1"/>
            <a:r>
              <a:rPr lang="el-GR" altLang="zh-CN" dirty="0" smtClean="0"/>
              <a:t>Β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0.8,</a:t>
            </a:r>
            <a:r>
              <a:rPr lang="zh-CN" altLang="en-US" dirty="0" smtClean="0"/>
              <a:t> </a:t>
            </a:r>
            <a:r>
              <a:rPr lang="en-US" altLang="zh-CN" dirty="0" smtClean="0"/>
              <a:t>e</a:t>
            </a:r>
            <a:r>
              <a:rPr lang="zh-CN" altLang="en-US" dirty="0" smtClean="0"/>
              <a:t>代表单位列向量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n</a:t>
            </a:r>
            <a:r>
              <a:rPr lang="zh-CN" altLang="en-US" dirty="0" smtClean="0"/>
              <a:t>代表结点个数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605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时间开销分析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算法主要时间开销将会是每轮迭代中做</a:t>
            </a:r>
            <a:r>
              <a:rPr lang="en-US" altLang="zh-CN" dirty="0" err="1" smtClean="0"/>
              <a:t>M•v</a:t>
            </a:r>
            <a:r>
              <a:rPr lang="zh-CN" altLang="en-US" dirty="0" smtClean="0"/>
              <a:t>的矩阵乘法上</a:t>
            </a:r>
            <a:r>
              <a:rPr lang="en-US" altLang="zh-CN" dirty="0" smtClean="0"/>
              <a:t>, </a:t>
            </a:r>
            <a:r>
              <a:rPr lang="zh-CN" altLang="en-US" dirty="0" smtClean="0"/>
              <a:t>这是</a:t>
            </a:r>
            <a:r>
              <a:rPr lang="en-US" altLang="zh-CN" dirty="0" smtClean="0"/>
              <a:t>O(V2)</a:t>
            </a:r>
            <a:r>
              <a:rPr lang="zh-CN" altLang="en-US" dirty="0" smtClean="0"/>
              <a:t>的时间开销</a:t>
            </a:r>
            <a:r>
              <a:rPr lang="en-US" altLang="zh-CN" dirty="0" smtClean="0"/>
              <a:t>(V</a:t>
            </a:r>
            <a:r>
              <a:rPr lang="zh-CN" altLang="en-US" dirty="0" smtClean="0"/>
              <a:t>代表图中结点个数</a:t>
            </a:r>
            <a:r>
              <a:rPr lang="en-US" altLang="zh-CN" dirty="0" smtClean="0"/>
              <a:t>, </a:t>
            </a:r>
            <a:r>
              <a:rPr lang="zh-CN" altLang="en-US" dirty="0" smtClean="0"/>
              <a:t>下同</a:t>
            </a:r>
            <a:r>
              <a:rPr lang="en-US" altLang="zh-CN" dirty="0" smtClean="0"/>
              <a:t>).</a:t>
            </a:r>
            <a:r>
              <a:rPr lang="zh-CN" altLang="en-US" dirty="0" smtClean="0"/>
              <a:t>再乘上算法需要迭代</a:t>
            </a:r>
            <a:r>
              <a:rPr lang="en-US" altLang="zh-CN" dirty="0" smtClean="0"/>
              <a:t>k</a:t>
            </a:r>
            <a:r>
              <a:rPr lang="zh-CN" altLang="en-US" dirty="0" smtClean="0"/>
              <a:t>轮完成收敛</a:t>
            </a:r>
            <a:r>
              <a:rPr lang="en-US" altLang="zh-CN" dirty="0" smtClean="0"/>
              <a:t>, </a:t>
            </a:r>
            <a:r>
              <a:rPr lang="zh-CN" altLang="en-US" dirty="0" smtClean="0"/>
              <a:t>因此</a:t>
            </a:r>
            <a:r>
              <a:rPr lang="en-US" altLang="zh-CN" dirty="0" smtClean="0"/>
              <a:t>PageRank</a:t>
            </a:r>
            <a:r>
              <a:rPr lang="zh-CN" altLang="en-US" dirty="0" smtClean="0"/>
              <a:t>的时间开销是</a:t>
            </a:r>
            <a:r>
              <a:rPr lang="en-US" altLang="zh-CN" dirty="0" smtClean="0"/>
              <a:t>O(kV^2).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00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空间开销分析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空间开销</a:t>
            </a:r>
            <a:r>
              <a:rPr lang="en-US" altLang="zh-CN" dirty="0" smtClean="0"/>
              <a:t>: </a:t>
            </a:r>
            <a:r>
              <a:rPr lang="zh-CN" altLang="en-US" dirty="0" smtClean="0"/>
              <a:t>算法最大的空间开销来自于存储整个</a:t>
            </a:r>
            <a:r>
              <a:rPr lang="en-US" altLang="zh-CN" dirty="0" smtClean="0"/>
              <a:t>M</a:t>
            </a:r>
            <a:r>
              <a:rPr lang="zh-CN" altLang="en-US" dirty="0" smtClean="0"/>
              <a:t>矩阵到内存中</a:t>
            </a:r>
            <a:r>
              <a:rPr lang="en-US" altLang="zh-CN" dirty="0" smtClean="0"/>
              <a:t>, </a:t>
            </a:r>
            <a:r>
              <a:rPr lang="zh-CN" altLang="en-US" dirty="0" smtClean="0"/>
              <a:t>这是</a:t>
            </a:r>
            <a:r>
              <a:rPr lang="en-US" altLang="zh-CN" dirty="0" smtClean="0"/>
              <a:t>O(n^2)</a:t>
            </a:r>
            <a:r>
              <a:rPr lang="zh-CN" altLang="en-US" dirty="0" smtClean="0"/>
              <a:t>的空间开销</a:t>
            </a:r>
            <a:r>
              <a:rPr lang="en-US" altLang="zh-CN" dirty="0" smtClean="0"/>
              <a:t>. 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 smtClean="0"/>
              <a:t>如果假设有</a:t>
            </a:r>
            <a:r>
              <a:rPr lang="en-US" altLang="zh-CN" dirty="0" smtClean="0"/>
              <a:t>10^6</a:t>
            </a:r>
            <a:r>
              <a:rPr lang="zh-CN" altLang="en-US" dirty="0" smtClean="0"/>
              <a:t>个结点的图</a:t>
            </a:r>
            <a:r>
              <a:rPr lang="en-US" altLang="zh-CN" dirty="0" smtClean="0"/>
              <a:t>, </a:t>
            </a:r>
            <a:r>
              <a:rPr lang="zh-CN" altLang="en-US" dirty="0" smtClean="0"/>
              <a:t>需要的</a:t>
            </a:r>
            <a:r>
              <a:rPr lang="en-US" altLang="zh-CN" dirty="0" smtClean="0"/>
              <a:t>M</a:t>
            </a:r>
            <a:r>
              <a:rPr lang="zh-CN" altLang="en-US" dirty="0" smtClean="0"/>
              <a:t>矩阵大小是</a:t>
            </a:r>
            <a:r>
              <a:rPr lang="en-US" altLang="zh-CN" dirty="0" smtClean="0"/>
              <a:t>10^12, </a:t>
            </a:r>
            <a:r>
              <a:rPr lang="zh-CN" altLang="en-US" dirty="0" smtClean="0"/>
              <a:t>按照</a:t>
            </a:r>
            <a:r>
              <a:rPr lang="en-US" altLang="zh-CN" dirty="0" err="1" smtClean="0"/>
              <a:t>int</a:t>
            </a:r>
            <a:r>
              <a:rPr lang="zh-CN" altLang="en-US" dirty="0" smtClean="0"/>
              <a:t>型</a:t>
            </a:r>
            <a:r>
              <a:rPr lang="en-US" altLang="zh-CN" dirty="0" smtClean="0"/>
              <a:t>4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</a:t>
            </a:r>
            <a:r>
              <a:rPr lang="zh-CN" altLang="en-US" dirty="0" smtClean="0"/>
              <a:t>来存储</a:t>
            </a:r>
            <a:r>
              <a:rPr lang="en-US" altLang="zh-CN" dirty="0" smtClean="0"/>
              <a:t>, </a:t>
            </a:r>
            <a:r>
              <a:rPr lang="zh-CN" altLang="en-US" dirty="0" smtClean="0"/>
              <a:t>这相当于</a:t>
            </a:r>
            <a:r>
              <a:rPr lang="en-US" altLang="zh-CN" dirty="0" smtClean="0"/>
              <a:t>4TB</a:t>
            </a:r>
            <a:r>
              <a:rPr lang="zh-CN" altLang="en-US" dirty="0" smtClean="0"/>
              <a:t>的内存开销</a:t>
            </a:r>
            <a:r>
              <a:rPr lang="en-US" altLang="zh-CN" dirty="0" smtClean="0"/>
              <a:t>, </a:t>
            </a:r>
            <a:r>
              <a:rPr lang="zh-CN" altLang="en-US" dirty="0" smtClean="0"/>
              <a:t>这是任何单机都无法承受的空间开销</a:t>
            </a:r>
            <a:r>
              <a:rPr lang="en-US" altLang="zh-CN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53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空间优化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</a:t>
            </a:r>
            <a:r>
              <a:rPr lang="zh-CN" altLang="en-US" dirty="0"/>
              <a:t>矩阵十分稀疏</a:t>
            </a:r>
            <a:r>
              <a:rPr lang="en-US" dirty="0"/>
              <a:t>, </a:t>
            </a:r>
            <a:r>
              <a:rPr lang="zh-CN" altLang="en-US" dirty="0"/>
              <a:t>那么我们可以使用邻接链表或者类似形式</a:t>
            </a:r>
            <a:r>
              <a:rPr lang="en-US" dirty="0"/>
              <a:t>, </a:t>
            </a:r>
            <a:r>
              <a:rPr lang="zh-CN" altLang="en-US" dirty="0"/>
              <a:t>只存储非零元素的值</a:t>
            </a:r>
            <a:r>
              <a:rPr lang="en-US" dirty="0"/>
              <a:t>.</a:t>
            </a:r>
            <a:endParaRPr lang="zh-CN" altLang="en-US" dirty="0"/>
          </a:p>
          <a:p>
            <a:endParaRPr lang="zh-CN" altLang="en-US" dirty="0"/>
          </a:p>
          <a:p>
            <a:r>
              <a:rPr lang="en-US" altLang="zh-CN" dirty="0"/>
              <a:t>Python:</a:t>
            </a:r>
            <a:r>
              <a:rPr lang="zh-CN" altLang="en-US" dirty="0"/>
              <a:t> </a:t>
            </a:r>
            <a:r>
              <a:rPr lang="en-US" dirty="0"/>
              <a:t>G = {1: [2, 3, 4], 2: [1, 4], 3: [1], 4: [2, 3]}</a:t>
            </a:r>
            <a:endParaRPr lang="zh-CN" altLang="en-US" dirty="0"/>
          </a:p>
          <a:p>
            <a:pPr lvl="1"/>
            <a:r>
              <a:rPr lang="en-US" dirty="0"/>
              <a:t>G[1] = [2, 3, 4]表示结点1和2, 3, 4是有一条有向边.</a:t>
            </a:r>
            <a:endParaRPr lang="zh-CN" altLang="en-US" dirty="0"/>
          </a:p>
          <a:p>
            <a:pPr lvl="1"/>
            <a:endParaRPr lang="zh-CN" altLang="en-US" dirty="0"/>
          </a:p>
          <a:p>
            <a:r>
              <a:rPr lang="en-US" dirty="0" err="1"/>
              <a:t>linkOut</a:t>
            </a:r>
            <a:r>
              <a:rPr lang="en-US" dirty="0"/>
              <a:t> = {1: [2, 3, 4], 2: [1, 4], 3: [1], 4: [2, 3]} </a:t>
            </a:r>
            <a:endParaRPr lang="zh-CN" altLang="en-US" dirty="0"/>
          </a:p>
          <a:p>
            <a:r>
              <a:rPr lang="en-US" dirty="0" err="1"/>
              <a:t>linkIn</a:t>
            </a:r>
            <a:r>
              <a:rPr lang="en-US" dirty="0"/>
              <a:t> = {1: [2,3], 2: [1,4], 3: [1,4], 4: [1, 2]}</a:t>
            </a:r>
            <a:endParaRPr lang="zh-CN" altLang="en-US" dirty="0"/>
          </a:p>
          <a:p>
            <a:pPr lvl="1"/>
            <a:r>
              <a:rPr lang="zh-CN" altLang="en-US" dirty="0"/>
              <a:t>我们会以邻接链表形式存储两个</a:t>
            </a:r>
            <a:r>
              <a:rPr lang="en-US" altLang="zh-CN" dirty="0" err="1"/>
              <a:t>linkIn</a:t>
            </a:r>
            <a:r>
              <a:rPr lang="en-US" altLang="zh-CN" dirty="0"/>
              <a:t>, </a:t>
            </a:r>
            <a:r>
              <a:rPr lang="en-US" altLang="zh-CN" dirty="0" err="1"/>
              <a:t>linkOut</a:t>
            </a:r>
            <a:r>
              <a:rPr lang="zh-CN" altLang="en-US" dirty="0"/>
              <a:t>两个图</a:t>
            </a:r>
            <a:r>
              <a:rPr lang="en-US" altLang="zh-CN" dirty="0"/>
              <a:t>, </a:t>
            </a:r>
            <a:r>
              <a:rPr lang="zh-CN" altLang="en-US" dirty="0"/>
              <a:t>方便运算中的快速调用</a:t>
            </a:r>
            <a:r>
              <a:rPr lang="en-US" altLang="zh-CN" dirty="0"/>
              <a:t>.</a:t>
            </a:r>
            <a:endParaRPr lang="zh-CN" altLang="en-US" dirty="0"/>
          </a:p>
          <a:p>
            <a:r>
              <a:rPr lang="zh-CN" altLang="en-US" dirty="0"/>
              <a:t>那么这种情形下</a:t>
            </a:r>
            <a:r>
              <a:rPr lang="en-US" dirty="0"/>
              <a:t>, </a:t>
            </a:r>
            <a:r>
              <a:rPr lang="zh-CN" altLang="en-US" dirty="0"/>
              <a:t>空间开销就是</a:t>
            </a:r>
            <a:r>
              <a:rPr lang="en-US" dirty="0"/>
              <a:t>O(V+E)</a:t>
            </a:r>
            <a:r>
              <a:rPr lang="zh-CN" altLang="en-US" dirty="0"/>
              <a:t>的</a:t>
            </a:r>
            <a:r>
              <a:rPr lang="en-US" dirty="0"/>
              <a:t>, </a:t>
            </a:r>
            <a:r>
              <a:rPr lang="zh-CN" altLang="en-US" dirty="0"/>
              <a:t>因为邻接链表存储了所有的点和有向边</a:t>
            </a:r>
            <a:r>
              <a:rPr lang="en-US" dirty="0"/>
              <a:t>. </a:t>
            </a:r>
            <a:r>
              <a:rPr lang="zh-CN" altLang="en-US" dirty="0"/>
              <a:t>在稀疏图中</a:t>
            </a:r>
            <a:r>
              <a:rPr lang="en-US" dirty="0"/>
              <a:t>, O(V+E)</a:t>
            </a:r>
            <a:r>
              <a:rPr lang="zh-CN" altLang="en-US" dirty="0"/>
              <a:t>往往远小于</a:t>
            </a:r>
            <a:r>
              <a:rPr lang="en-US" dirty="0"/>
              <a:t>O(V^2).</a:t>
            </a:r>
            <a:endParaRPr lang="zh-CN" altLang="en-US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675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时间优化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我们发现</a:t>
            </a:r>
            <a:r>
              <a:rPr lang="en-US" altLang="zh-CN" dirty="0" smtClean="0"/>
              <a:t>,</a:t>
            </a:r>
            <a:r>
              <a:rPr lang="zh-CN" altLang="en-US" dirty="0" smtClean="0"/>
              <a:t> 大部分时间开销在</a:t>
            </a:r>
            <a:r>
              <a:rPr lang="en-US" altLang="zh-CN" dirty="0" err="1" smtClean="0"/>
              <a:t>Mv</a:t>
            </a:r>
            <a:r>
              <a:rPr lang="zh-CN" altLang="en-US" dirty="0" smtClean="0"/>
              <a:t>乘法中</a:t>
            </a:r>
            <a:r>
              <a:rPr lang="en-US" altLang="zh-CN" dirty="0" smtClean="0"/>
              <a:t>.</a:t>
            </a:r>
            <a:r>
              <a:rPr lang="zh-CN" altLang="en-US" dirty="0" smtClean="0"/>
              <a:t> 因此</a:t>
            </a:r>
            <a:r>
              <a:rPr lang="en-US" altLang="zh-CN" dirty="0" smtClean="0"/>
              <a:t>,</a:t>
            </a:r>
            <a:r>
              <a:rPr lang="zh-CN" altLang="en-US" dirty="0" smtClean="0"/>
              <a:t> 需要</a:t>
            </a:r>
            <a:r>
              <a:rPr lang="zh-CN" altLang="en-US" dirty="0"/>
              <a:t>重新定义一般</a:t>
            </a:r>
            <a:r>
              <a:rPr lang="en-US" dirty="0"/>
              <a:t>PageRank</a:t>
            </a:r>
            <a:r>
              <a:rPr lang="zh-CN" altLang="en-US" dirty="0"/>
              <a:t>中的</a:t>
            </a:r>
            <a:r>
              <a:rPr lang="en-US" dirty="0" err="1"/>
              <a:t>Mv</a:t>
            </a:r>
            <a:r>
              <a:rPr lang="zh-CN" altLang="en-US" dirty="0"/>
              <a:t>矩阵乘法操作</a:t>
            </a:r>
            <a:r>
              <a:rPr lang="en-US" dirty="0" smtClean="0"/>
              <a:t>.</a:t>
            </a:r>
            <a:endParaRPr lang="zh-CN" altLang="en-US" dirty="0" smtClean="0"/>
          </a:p>
          <a:p>
            <a:r>
              <a:rPr lang="en-US" dirty="0" smtClean="0"/>
              <a:t>Observation </a:t>
            </a:r>
            <a:r>
              <a:rPr lang="en-US" dirty="0"/>
              <a:t>: </a:t>
            </a:r>
            <a:r>
              <a:rPr lang="zh-CN" altLang="en-US" dirty="0"/>
              <a:t>结点的新</a:t>
            </a:r>
            <a:r>
              <a:rPr lang="en-US" dirty="0"/>
              <a:t>PageRank</a:t>
            </a:r>
            <a:r>
              <a:rPr lang="zh-CN" altLang="en-US" dirty="0"/>
              <a:t>值</a:t>
            </a:r>
            <a:r>
              <a:rPr lang="en-US" dirty="0"/>
              <a:t> = </a:t>
            </a:r>
            <a:r>
              <a:rPr lang="en-US" dirty="0" err="1"/>
              <a:t>Σ</a:t>
            </a:r>
            <a:r>
              <a:rPr lang="en-US" dirty="0"/>
              <a:t> (</a:t>
            </a:r>
            <a:r>
              <a:rPr lang="zh-CN" altLang="en-US" dirty="0"/>
              <a:t>来源结点的</a:t>
            </a:r>
            <a:r>
              <a:rPr lang="en-US" dirty="0"/>
              <a:t>PageRank</a:t>
            </a:r>
            <a:r>
              <a:rPr lang="zh-CN" altLang="en-US" dirty="0"/>
              <a:t>值</a:t>
            </a:r>
            <a:r>
              <a:rPr lang="en-US" dirty="0"/>
              <a:t> • </a:t>
            </a:r>
            <a:r>
              <a:rPr lang="zh-CN" altLang="en-US" dirty="0"/>
              <a:t>本结点所分享到的权重</a:t>
            </a:r>
            <a:r>
              <a:rPr lang="en-US" dirty="0" smtClean="0"/>
              <a:t>)</a:t>
            </a:r>
            <a:endParaRPr lang="zh-CN" altLang="en-US" dirty="0" smtClean="0"/>
          </a:p>
          <a:p>
            <a:r>
              <a:rPr lang="zh-CN" altLang="en-US" dirty="0"/>
              <a:t>做常规矩阵乘法中遍历所有元素的做法是非常浪费的行为</a:t>
            </a:r>
            <a:r>
              <a:rPr lang="zh-CN" dirty="0" smtClean="0">
                <a:effectLst/>
              </a:rPr>
              <a:t> </a:t>
            </a:r>
            <a:endParaRPr lang="zh-CN" altLang="en-US" dirty="0" smtClean="0">
              <a:effectLst/>
            </a:endParaRPr>
          </a:p>
          <a:p>
            <a:r>
              <a:rPr lang="zh-CN" altLang="en-US" dirty="0"/>
              <a:t>直接利用</a:t>
            </a:r>
            <a:r>
              <a:rPr lang="en-US" dirty="0" err="1"/>
              <a:t>linkIn</a:t>
            </a:r>
            <a:r>
              <a:rPr lang="zh-CN" altLang="en-US" dirty="0"/>
              <a:t>字典找到指向本结点的所有结点</a:t>
            </a:r>
            <a:r>
              <a:rPr lang="en-US" dirty="0"/>
              <a:t>, </a:t>
            </a:r>
            <a:r>
              <a:rPr lang="zh-CN" altLang="en-US" dirty="0"/>
              <a:t>并用</a:t>
            </a:r>
            <a:r>
              <a:rPr lang="en-US" dirty="0" err="1"/>
              <a:t>linkOut</a:t>
            </a:r>
            <a:r>
              <a:rPr lang="zh-CN" altLang="en-US" dirty="0"/>
              <a:t>字典获取本结点所</a:t>
            </a:r>
            <a:r>
              <a:rPr lang="zh-CN" dirty="0" smtClean="0">
                <a:effectLst/>
              </a:rPr>
              <a:t> </a:t>
            </a:r>
            <a:endParaRPr lang="zh-CN" altLang="en-US" dirty="0" smtClean="0">
              <a:effectLst/>
            </a:endParaRPr>
          </a:p>
          <a:p>
            <a:r>
              <a:rPr lang="en-US" dirty="0"/>
              <a:t>v* += 1/</a:t>
            </a:r>
            <a:r>
              <a:rPr lang="en-US" dirty="0" err="1"/>
              <a:t>len</a:t>
            </a:r>
            <a:r>
              <a:rPr lang="en-US" dirty="0"/>
              <a:t>(</a:t>
            </a:r>
            <a:r>
              <a:rPr lang="en-US" dirty="0" err="1"/>
              <a:t>linkOut</a:t>
            </a:r>
            <a:r>
              <a:rPr lang="en-US" dirty="0"/>
              <a:t>[</a:t>
            </a:r>
            <a:r>
              <a:rPr lang="en-US" dirty="0" err="1"/>
              <a:t>fromNode</a:t>
            </a:r>
            <a:r>
              <a:rPr lang="en-US" dirty="0"/>
              <a:t>]) * v[</a:t>
            </a:r>
            <a:r>
              <a:rPr lang="en-US" dirty="0" err="1"/>
              <a:t>fromNode</a:t>
            </a:r>
            <a:r>
              <a:rPr lang="en-US" dirty="0"/>
              <a:t>]</a:t>
            </a:r>
            <a:endParaRPr lang="zh-CN" altLang="en-US" dirty="0"/>
          </a:p>
          <a:p>
            <a:endParaRPr lang="zh-CN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81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def</a:t>
            </a:r>
            <a:r>
              <a:rPr lang="en-US" b="1" dirty="0"/>
              <a:t> </a:t>
            </a:r>
            <a:r>
              <a:rPr lang="en-US" dirty="0" err="1"/>
              <a:t>multiplyWithIntoRate</a:t>
            </a:r>
            <a:r>
              <a:rPr lang="en-US" dirty="0"/>
              <a:t>(</a:t>
            </a:r>
            <a:r>
              <a:rPr lang="en-US" dirty="0" err="1"/>
              <a:t>linkIn</a:t>
            </a:r>
            <a:r>
              <a:rPr lang="en-US" dirty="0"/>
              <a:t>, </a:t>
            </a:r>
            <a:r>
              <a:rPr lang="en-US" dirty="0" err="1"/>
              <a:t>linkOut</a:t>
            </a:r>
            <a:r>
              <a:rPr lang="en-US" dirty="0"/>
              <a:t>, v, rate):</a:t>
            </a:r>
            <a:endParaRPr lang="zh-CN" altLang="en-US" dirty="0" smtClean="0"/>
          </a:p>
          <a:p>
            <a:pPr marL="457200" lvl="1" indent="0">
              <a:buNone/>
            </a:pPr>
            <a:r>
              <a:rPr lang="en-US" dirty="0" smtClean="0"/>
              <a:t>v2 </a:t>
            </a:r>
            <a:r>
              <a:rPr lang="en-US" dirty="0"/>
              <a:t>= {}</a:t>
            </a:r>
            <a:br>
              <a:rPr lang="en-US" dirty="0"/>
            </a:br>
            <a:r>
              <a:rPr lang="en-US" b="1" dirty="0"/>
              <a:t>for </a:t>
            </a:r>
            <a:r>
              <a:rPr lang="en-US" dirty="0"/>
              <a:t>row </a:t>
            </a:r>
            <a:r>
              <a:rPr lang="en-US" b="1" dirty="0"/>
              <a:t>in </a:t>
            </a:r>
            <a:r>
              <a:rPr lang="en-US" dirty="0" err="1"/>
              <a:t>v.keys</a:t>
            </a:r>
            <a:r>
              <a:rPr lang="en-US" dirty="0"/>
              <a:t>():  </a:t>
            </a:r>
            <a:r>
              <a:rPr lang="en-US" i="1" dirty="0"/>
              <a:t># </a:t>
            </a:r>
            <a:r>
              <a:rPr lang="en-US" i="1" dirty="0" smtClean="0"/>
              <a:t>0~3</a:t>
            </a:r>
            <a:r>
              <a:rPr lang="en-US" i="1" dirty="0"/>
              <a:t/>
            </a:r>
            <a:br>
              <a:rPr lang="en-US" i="1" dirty="0"/>
            </a:br>
            <a:r>
              <a:rPr lang="en-US" i="1" dirty="0"/>
              <a:t>    </a:t>
            </a:r>
            <a:r>
              <a:rPr lang="en-US" dirty="0"/>
              <a:t>t = 0.0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/>
              <a:t>if </a:t>
            </a:r>
            <a:r>
              <a:rPr lang="en-US" dirty="0" err="1"/>
              <a:t>linkIn</a:t>
            </a:r>
            <a:r>
              <a:rPr lang="en-US" dirty="0"/>
              <a:t>.__contains__(row):  </a:t>
            </a:r>
            <a:r>
              <a:rPr lang="en-US" i="1" dirty="0"/>
              <a:t># </a:t>
            </a:r>
            <a:r>
              <a:rPr lang="en-US" i="1" dirty="0" smtClean="0"/>
              <a:t>并非每一个图中的结点都有入度</a:t>
            </a:r>
            <a:r>
              <a:rPr lang="en-US" i="1" dirty="0"/>
              <a:t/>
            </a:r>
            <a:br>
              <a:rPr lang="en-US" i="1" dirty="0"/>
            </a:br>
            <a:r>
              <a:rPr lang="en-US" i="1" dirty="0"/>
              <a:t>        </a:t>
            </a:r>
            <a:r>
              <a:rPr lang="en-US" b="1" dirty="0"/>
              <a:t>for </a:t>
            </a:r>
            <a:r>
              <a:rPr lang="en-US" dirty="0" err="1"/>
              <a:t>fromNode</a:t>
            </a:r>
            <a:r>
              <a:rPr lang="en-US" dirty="0"/>
              <a:t> </a:t>
            </a:r>
            <a:r>
              <a:rPr lang="en-US" b="1" dirty="0"/>
              <a:t>in </a:t>
            </a:r>
            <a:r>
              <a:rPr lang="en-US" dirty="0" err="1"/>
              <a:t>linkIn</a:t>
            </a:r>
            <a:r>
              <a:rPr lang="en-US" dirty="0"/>
              <a:t>[row]:</a:t>
            </a:r>
            <a:br>
              <a:rPr lang="en-US" dirty="0"/>
            </a:br>
            <a:r>
              <a:rPr lang="en-US" dirty="0"/>
              <a:t>            t += 1.0 / </a:t>
            </a:r>
            <a:r>
              <a:rPr lang="en-US" dirty="0" err="1"/>
              <a:t>len</a:t>
            </a:r>
            <a:r>
              <a:rPr lang="en-US" dirty="0"/>
              <a:t>(</a:t>
            </a:r>
            <a:r>
              <a:rPr lang="en-US" dirty="0" err="1"/>
              <a:t>linkOut</a:t>
            </a:r>
            <a:r>
              <a:rPr lang="en-US" dirty="0"/>
              <a:t>[</a:t>
            </a:r>
            <a:r>
              <a:rPr lang="en-US" dirty="0" err="1"/>
              <a:t>fromNode</a:t>
            </a:r>
            <a:r>
              <a:rPr lang="en-US" dirty="0"/>
              <a:t>]) * v[</a:t>
            </a:r>
            <a:r>
              <a:rPr lang="en-US" dirty="0" err="1"/>
              <a:t>fromNode</a:t>
            </a:r>
            <a:r>
              <a:rPr lang="en-US" dirty="0" smtClean="0"/>
              <a:t>]</a:t>
            </a:r>
            <a:r>
              <a:rPr lang="en-US" i="1" dirty="0"/>
              <a:t/>
            </a:r>
            <a:br>
              <a:rPr lang="en-US" i="1" dirty="0"/>
            </a:br>
            <a:r>
              <a:rPr lang="en-US" i="1" dirty="0"/>
              <a:t>        </a:t>
            </a:r>
            <a:r>
              <a:rPr lang="en-US" dirty="0"/>
              <a:t>v2[row] = t * rate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/>
              <a:t>else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       v2[row] = </a:t>
            </a:r>
            <a:r>
              <a:rPr lang="en-US" dirty="0" smtClean="0"/>
              <a:t>0.0</a:t>
            </a: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return </a:t>
            </a:r>
            <a:r>
              <a:rPr lang="en-US" dirty="0"/>
              <a:t>v2</a:t>
            </a:r>
          </a:p>
        </p:txBody>
      </p:sp>
    </p:spTree>
    <p:extLst>
      <p:ext uri="{BB962C8B-B14F-4D97-AF65-F5344CB8AC3E}">
        <p14:creationId xmlns:p14="http://schemas.microsoft.com/office/powerpoint/2010/main" val="85426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932</Words>
  <Application>Microsoft Macintosh PowerPoint</Application>
  <PresentationFormat>Widescreen</PresentationFormat>
  <Paragraphs>81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Calibri Light</vt:lpstr>
      <vt:lpstr>DengXian</vt:lpstr>
      <vt:lpstr>DengXian Light</vt:lpstr>
      <vt:lpstr>Mangal</vt:lpstr>
      <vt:lpstr>Wingdings</vt:lpstr>
      <vt:lpstr>Arial</vt:lpstr>
      <vt:lpstr>Office Theme</vt:lpstr>
      <vt:lpstr>PageRank to calculate importance of nodes</vt:lpstr>
      <vt:lpstr>Basics</vt:lpstr>
      <vt:lpstr>Basics</vt:lpstr>
      <vt:lpstr>Taxation</vt:lpstr>
      <vt:lpstr>时间开销分析</vt:lpstr>
      <vt:lpstr>空间开销分析</vt:lpstr>
      <vt:lpstr>空间优化</vt:lpstr>
      <vt:lpstr>时间优化</vt:lpstr>
      <vt:lpstr>PowerPoint Presentation</vt:lpstr>
      <vt:lpstr>时间优化</vt:lpstr>
      <vt:lpstr>PyPy</vt:lpstr>
      <vt:lpstr>几个大坑</vt:lpstr>
      <vt:lpstr>计算结果</vt:lpstr>
      <vt:lpstr>计算结果</vt:lpstr>
      <vt:lpstr>可视化</vt:lpstr>
      <vt:lpstr>PowerPoint Presentation</vt:lpstr>
      <vt:lpstr>GitHub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Xiaolong Chen</dc:creator>
  <cp:lastModifiedBy>Xiaolong Chen</cp:lastModifiedBy>
  <cp:revision>24</cp:revision>
  <dcterms:created xsi:type="dcterms:W3CDTF">2017-06-06T06:37:42Z</dcterms:created>
  <dcterms:modified xsi:type="dcterms:W3CDTF">2017-06-06T23:56:36Z</dcterms:modified>
</cp:coreProperties>
</file>

<file path=docProps/thumbnail.jpeg>
</file>